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E2B9EF-1F23-4E52-A773-0959216FC1B8}" v="174" dt="2026-10-29T13:51:30.143"/>
    <p1510:client id="{5C88A960-617B-4421-9082-2ECD73561DA8}" v="1" dt="2026-10-28T16:53:09.3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57" d="100"/>
          <a:sy n="57" d="100"/>
        </p:scale>
        <p:origin x="9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6CE4C-7811-BC99-FE38-95823BFDA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EFEA05-C71D-8CE5-D8E1-6372550BCE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A1BB7-7B27-3841-1780-A1830480E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40C75-34AF-4AC6-B3C1-851CD7B48223}" type="datetimeFigureOut">
              <a:rPr lang="en-US" smtClean="0"/>
              <a:t>11/3/2026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AC20A-7DDA-D999-D36E-F26C35106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8A06F-9CE8-0FC7-62AB-0116E9C51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7282-9027-4989-8495-ACE6F4381E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516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EB680-3BCC-1C5B-0470-93B079039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4B85D-446A-EF7A-9A9E-45AD751E3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22367-6BE0-D855-74AF-139549AF9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40C75-34AF-4AC6-B3C1-851CD7B48223}" type="datetimeFigureOut">
              <a:rPr lang="en-US" smtClean="0"/>
              <a:t>11/3/2026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F5924-6520-7F87-83EC-05FC3D57B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2C1CC-BE50-21BE-7C36-5940B044D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7282-9027-4989-8495-ACE6F4381E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404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DB88A-9E90-4809-BA5A-835A6C2CB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E944F9-D224-EDB8-A012-13BE66DF0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847A0-C3A2-114D-035D-7302153BF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40C75-34AF-4AC6-B3C1-851CD7B48223}" type="datetimeFigureOut">
              <a:rPr lang="en-US" smtClean="0"/>
              <a:t>11/3/2026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CC014-5199-E3FF-0C33-916148396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8791A-2DD7-EFD0-83D0-CD5655A8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7282-9027-4989-8495-ACE6F4381E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39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9C77D-5470-A13D-9499-02EE4A64D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31AAD-EA38-6AB3-B26B-AF3AB96826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519C04-B1A4-DA09-AC0C-4E4D445CE9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CF8749-87FC-36D5-E8B5-EDACA3FA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40C75-34AF-4AC6-B3C1-851CD7B48223}" type="datetimeFigureOut">
              <a:rPr lang="en-US" smtClean="0"/>
              <a:t>11/3/2026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A64750-F670-20DF-E093-C49696DDE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42200-6CAB-113A-A0A8-E8FF2C7B0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7282-9027-4989-8495-ACE6F4381E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889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2A5F9-8A50-9870-1E7D-4BEA9B4BD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7DC11-3A0B-3878-AD24-E25C5C98A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3F24A3-5A1C-16A4-C90F-D59C776C0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3E5A75-1CCE-8473-3211-39FA2710E8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01A868-1E13-E7EF-0441-A07923DEE4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2A86A7-4DBE-B5F5-002B-84A9EB44C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40C75-34AF-4AC6-B3C1-851CD7B48223}" type="datetimeFigureOut">
              <a:rPr lang="en-US" smtClean="0"/>
              <a:t>11/3/2026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D0182-4D1E-E2F2-D461-2796FAFAF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B0C33A-12C8-8F52-E317-8521928B2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7282-9027-4989-8495-ACE6F4381E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250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EB7F4-82CD-EB48-166E-455C067B7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EFDC5-5585-A957-471F-55C7835F9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40C75-34AF-4AC6-B3C1-851CD7B48223}" type="datetimeFigureOut">
              <a:rPr lang="en-US" smtClean="0"/>
              <a:t>11/3/2026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41669F-5315-5603-0EDB-9C2BCDB6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C5A4D7-4692-6A5D-F9B4-7FAB7EECF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7282-9027-4989-8495-ACE6F4381E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799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89A0D8-549E-FCCA-6B72-6874CE695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40C75-34AF-4AC6-B3C1-851CD7B48223}" type="datetimeFigureOut">
              <a:rPr lang="en-US" smtClean="0"/>
              <a:t>11/3/2026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FFE6F7-4ECD-BA07-405E-1D3D995E0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EDEEA-5E11-B04B-E944-E096C9FE4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7282-9027-4989-8495-ACE6F4381E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414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46075-D3DB-27D1-8E0A-AC9E870E2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6F3EC-205E-EA6E-5831-F2EF63F88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8AAB7-F29E-CD39-C38F-FF9D69BD2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A3EACD-F08B-C232-0E87-1545560F0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40C75-34AF-4AC6-B3C1-851CD7B48223}" type="datetimeFigureOut">
              <a:rPr lang="en-US" smtClean="0"/>
              <a:t>11/3/2026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C4EAEB-1599-B748-70D5-2BD6459BC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0A41AF-3328-67E3-FFFA-C9B8A7BB8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7282-9027-4989-8495-ACE6F4381E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922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FA3EE-DE59-CF16-C5D0-C7FB0457A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17945C-E084-3E7F-CEC4-1481C43B67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CE5DB-2EE2-1088-437C-3DC8B5C68E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5FAF4-8787-BF13-0F80-D25A7902B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40C75-34AF-4AC6-B3C1-851CD7B48223}" type="datetimeFigureOut">
              <a:rPr lang="en-US" smtClean="0"/>
              <a:t>11/3/2026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6F2CCB-DE72-248E-418A-3580417F3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5FDE62-823F-2A00-29E9-43DF2B38A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7282-9027-4989-8495-ACE6F4381E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002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CF27D-18ED-CF30-C550-CFFC33DA8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BB7FC3-9D27-8A8E-EFF2-A73E7D6874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413DE-1DFC-CF54-CB03-3A791BC9D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40C75-34AF-4AC6-B3C1-851CD7B48223}" type="datetimeFigureOut">
              <a:rPr lang="en-US" smtClean="0"/>
              <a:t>11/3/2026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DB3EE-80DA-65A4-15CF-F6E2F8656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3BD65-502B-A572-2520-308CA7AF4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7282-9027-4989-8495-ACE6F4381E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437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EA30E8-A465-ECB3-D683-40908B24BE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A3CF57-7C2E-27AB-686C-40CF5C731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B26F62-6484-E044-CFB9-3E874BD2A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40C75-34AF-4AC6-B3C1-851CD7B48223}" type="datetimeFigureOut">
              <a:rPr lang="en-US" smtClean="0"/>
              <a:t>11/3/2026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7FB2E-139A-444F-675A-6DE7EDC27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AF5E7-5AA2-F50B-CB7B-EEEEA9CB4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7282-9027-4989-8495-ACE6F4381E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2948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bg>
      <p:bgPr>
        <a:solidFill>
          <a:srgbClr val="003C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D18FF-9641-2621-C735-630659FE03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8708" y="4181355"/>
            <a:ext cx="10775092" cy="1053694"/>
          </a:xfrm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Title Treatment Shown</a:t>
            </a:r>
            <a:br>
              <a:rPr lang="en-US"/>
            </a:br>
            <a:r>
              <a:rPr lang="en-US"/>
              <a:t>Here for Placement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BE551A-721F-87F9-E6D3-9070605533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8708" y="5253988"/>
            <a:ext cx="10775092" cy="454431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Subhead Treatment Shown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2EE9EF-3B63-82A4-C637-AB905A5E3E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657" y="196166"/>
            <a:ext cx="1706038" cy="170603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5E425E2-7C9E-43EE-6D99-9E540440D7CF}"/>
              </a:ext>
            </a:extLst>
          </p:cNvPr>
          <p:cNvCxnSpPr>
            <a:cxnSpLocks/>
          </p:cNvCxnSpPr>
          <p:nvPr/>
        </p:nvCxnSpPr>
        <p:spPr>
          <a:xfrm>
            <a:off x="5573184" y="5996394"/>
            <a:ext cx="74659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9">
            <a:extLst>
              <a:ext uri="{FF2B5EF4-FFF2-40B4-BE49-F238E27FC236}">
                <a16:creationId xmlns:a16="http://schemas.microsoft.com/office/drawing/2014/main" id="{336D3663-1D38-4462-13F4-797E46AFFF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2110" y="6097334"/>
            <a:ext cx="9097703" cy="42703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Presented by</a:t>
            </a:r>
            <a:br>
              <a:rPr lang="en-US"/>
            </a:br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761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914E1F-3951-E5C1-F9C2-E33853700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8FFAE9-08AF-5243-8FD8-78080922C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F282F-9ABB-8617-69BE-96FA287889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B40C75-34AF-4AC6-B3C1-851CD7B48223}" type="datetimeFigureOut">
              <a:rPr lang="en-US" smtClean="0"/>
              <a:t>11/3/2026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93E3F-8F08-18DC-7452-BD0FCA16B2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5B323-7D2F-282F-FA31-6380F7B78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997282-9027-4989-8495-ACE6F4381E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749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61D71-2329-5105-F8AE-560517ED8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C4227E6-B2B7-CDB3-8455-91F2E3C4DDBC}"/>
              </a:ext>
            </a:extLst>
          </p:cNvPr>
          <p:cNvSpPr txBox="1"/>
          <p:nvPr/>
        </p:nvSpPr>
        <p:spPr>
          <a:xfrm>
            <a:off x="2231136" y="1183466"/>
            <a:ext cx="9686483" cy="501983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700" b="1" dirty="0">
                <a:solidFill>
                  <a:schemeClr val="bg1"/>
                </a:solidFill>
                <a:latin typeface="Arial"/>
                <a:ea typeface="Calibri"/>
                <a:cs typeface="Arial"/>
              </a:rPr>
              <a:t>Topic: Driving Army Readiness Through Financial Modernization and Partnership</a:t>
            </a:r>
            <a:endParaRPr lang="en-US" sz="1700" dirty="0">
              <a:solidFill>
                <a:schemeClr val="bg2"/>
              </a:solidFill>
            </a:endParaRPr>
          </a:p>
          <a:p>
            <a:r>
              <a:rPr lang="en-US" sz="1700" b="1" dirty="0">
                <a:solidFill>
                  <a:schemeClr val="bg2"/>
                </a:solidFill>
              </a:rPr>
              <a:t>Speaker: COL Michelle M. Williams, Commander, United States Army Financial Management Command (USAFMCOM)</a:t>
            </a:r>
            <a:endParaRPr lang="en-US" sz="1700" b="1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r>
              <a:rPr lang="en-US" sz="17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Tuesday, November 10th 11:30am – 1:00pm</a:t>
            </a:r>
          </a:p>
          <a:p>
            <a:r>
              <a:rPr lang="en-US" sz="17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DFAS Indianapolis 3</a:t>
            </a:r>
            <a:r>
              <a:rPr lang="en-US" sz="1700" baseline="300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rd</a:t>
            </a:r>
            <a:r>
              <a:rPr lang="en-US" sz="17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Floor Auditorium</a:t>
            </a:r>
          </a:p>
          <a:p>
            <a:endParaRPr lang="en-US" sz="1600" b="1" dirty="0">
              <a:solidFill>
                <a:schemeClr val="bg1"/>
              </a:solidFill>
              <a:latin typeface="Calibri"/>
              <a:ea typeface="Calibri"/>
              <a:cs typeface="Calibri" panose="020F0502020204030204"/>
            </a:endParaRPr>
          </a:p>
          <a:p>
            <a:r>
              <a:rPr lang="en-US" sz="1400" b="1" dirty="0">
                <a:solidFill>
                  <a:schemeClr val="bg1"/>
                </a:solidFill>
                <a:latin typeface="Calibri"/>
                <a:ea typeface="Calibri"/>
                <a:cs typeface="Calibri" panose="020F0502020204030204"/>
              </a:rPr>
              <a:t>MENU: </a:t>
            </a:r>
          </a:p>
          <a:p>
            <a:pPr marL="365760" indent="-174625">
              <a:lnSpc>
                <a:spcPct val="120000"/>
              </a:lnSpc>
              <a:buChar char="•"/>
            </a:pPr>
            <a:r>
              <a:rPr lang="en-US" sz="1400" b="1" dirty="0">
                <a:solidFill>
                  <a:schemeClr val="bg1"/>
                </a:solidFill>
                <a:latin typeface="Calibri"/>
                <a:ea typeface="Calibri"/>
                <a:cs typeface="Calibri" panose="020F0502020204030204"/>
              </a:rPr>
              <a:t>Harvest Chicken with Candied Walnuts, Pears, Apples, Cran Cream Sauce</a:t>
            </a:r>
          </a:p>
          <a:p>
            <a:pPr marL="365760" indent="-174625">
              <a:lnSpc>
                <a:spcPct val="120000"/>
              </a:lnSpc>
              <a:buChar char="•"/>
            </a:pPr>
            <a:r>
              <a:rPr lang="en-US" sz="1400" b="1" dirty="0">
                <a:solidFill>
                  <a:schemeClr val="bg1"/>
                </a:solidFill>
                <a:latin typeface="Calibri"/>
                <a:ea typeface="Calibri"/>
                <a:cs typeface="Calibri" panose="020F0502020204030204"/>
              </a:rPr>
              <a:t>Garden Salad with Cucumber &amp; Tomato</a:t>
            </a:r>
          </a:p>
          <a:p>
            <a:pPr marL="365760" indent="-174625">
              <a:lnSpc>
                <a:spcPct val="120000"/>
              </a:lnSpc>
              <a:buChar char="•"/>
            </a:pPr>
            <a:r>
              <a:rPr lang="en-US" sz="1400" b="1" dirty="0">
                <a:solidFill>
                  <a:schemeClr val="bg1"/>
                </a:solidFill>
                <a:latin typeface="Calibri"/>
                <a:ea typeface="Calibri"/>
                <a:cs typeface="Calibri" panose="020F0502020204030204"/>
              </a:rPr>
              <a:t>Homestyle Mashed Potatoes with Butter &amp; Garlic &amp; Green Beans with White Onion</a:t>
            </a:r>
          </a:p>
          <a:p>
            <a:pPr marL="365760" indent="-174625">
              <a:lnSpc>
                <a:spcPct val="120000"/>
              </a:lnSpc>
              <a:buChar char="•"/>
            </a:pPr>
            <a:r>
              <a:rPr lang="en-US" sz="1400" b="1" dirty="0">
                <a:solidFill>
                  <a:schemeClr val="bg1"/>
                </a:solidFill>
                <a:latin typeface="Calibri"/>
                <a:ea typeface="Calibri"/>
                <a:cs typeface="Calibri" panose="020F0502020204030204"/>
              </a:rPr>
              <a:t>Fresh Baked Rolls &amp; Butter</a:t>
            </a:r>
          </a:p>
          <a:p>
            <a:pPr marL="365760" indent="-174625">
              <a:lnSpc>
                <a:spcPct val="120000"/>
              </a:lnSpc>
              <a:buChar char="•"/>
            </a:pPr>
            <a:r>
              <a:rPr lang="en-US" sz="1400" b="1" dirty="0">
                <a:solidFill>
                  <a:schemeClr val="bg1"/>
                </a:solidFill>
                <a:latin typeface="Calibri"/>
                <a:ea typeface="Calibri"/>
                <a:cs typeface="Calibri" panose="020F0502020204030204"/>
              </a:rPr>
              <a:t>Cake &amp; Water</a:t>
            </a:r>
          </a:p>
          <a:p>
            <a:pPr marL="365760" indent="-174625">
              <a:lnSpc>
                <a:spcPct val="120000"/>
              </a:lnSpc>
              <a:buChar char="•"/>
            </a:pPr>
            <a:endParaRPr lang="en-US" sz="1600" b="1" dirty="0">
              <a:solidFill>
                <a:schemeClr val="bg1"/>
              </a:solidFill>
              <a:latin typeface="Calibri"/>
              <a:ea typeface="Calibri"/>
              <a:cs typeface="Calibri" panose="020F0502020204030204"/>
            </a:endParaRPr>
          </a:p>
          <a:p>
            <a:endParaRPr lang="en-US" sz="160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endParaRPr lang="en-US" sz="160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BD4182-A02A-18A6-2383-F6F2399BA635}"/>
              </a:ext>
            </a:extLst>
          </p:cNvPr>
          <p:cNvSpPr txBox="1"/>
          <p:nvPr/>
        </p:nvSpPr>
        <p:spPr>
          <a:xfrm>
            <a:off x="2134310" y="229359"/>
            <a:ext cx="792337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chemeClr val="bg1"/>
                </a:solidFill>
                <a:latin typeface="Arial Black" panose="020B0A04020102020204" pitchFamily="34" charset="0"/>
              </a:rPr>
              <a:t>SDFM &amp; AGA Indianapolis Chapter Presents: Veterans Day Celebration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A4163A-95B9-E977-8A97-CD6CC0DAEECA}"/>
              </a:ext>
            </a:extLst>
          </p:cNvPr>
          <p:cNvSpPr txBox="1"/>
          <p:nvPr/>
        </p:nvSpPr>
        <p:spPr>
          <a:xfrm>
            <a:off x="672163" y="4851739"/>
            <a:ext cx="10847671" cy="11695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400" b="1" dirty="0">
                <a:solidFill>
                  <a:srgbClr val="FFFF00"/>
                </a:solidFill>
              </a:rPr>
              <a:t>Registration is required for all attendees</a:t>
            </a:r>
            <a:r>
              <a:rPr lang="en-US" sz="1400" dirty="0">
                <a:solidFill>
                  <a:srgbClr val="FFFF00"/>
                </a:solidFill>
              </a:rPr>
              <a:t>. </a:t>
            </a:r>
            <a:r>
              <a:rPr lang="en-US" sz="1400" dirty="0">
                <a:solidFill>
                  <a:schemeClr val="bg1"/>
                </a:solidFill>
              </a:rPr>
              <a:t>Last day to sign up is Friday, November 6th (no exceptions). Experience the benefits of membership! Lunch is $18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for members and $20 for non-members.  Attendees can also bring their own lunch at no cost.  All attendees will receive 1 CET. Contact Lora Clayborne (lora.a.clayborne.civ@mail.mil) and Dave Martinez (David.p.martinez44.civ@army.mil) to reserve your seat. </a:t>
            </a:r>
            <a:r>
              <a:rPr lang="en-US" sz="1400" dirty="0">
                <a:solidFill>
                  <a:srgbClr val="FFFF00"/>
                </a:solidFill>
              </a:rPr>
              <a:t>Remember to invite non-members to attend this luncheon. </a:t>
            </a:r>
            <a:endParaRPr lang="en-US" sz="1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252604-FBAB-8516-C3FC-189919BF7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2459" y="104184"/>
            <a:ext cx="1505160" cy="99073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C7D9ED5-95A0-9FA1-04DA-1A4CCB178E29}"/>
              </a:ext>
            </a:extLst>
          </p:cNvPr>
          <p:cNvGrpSpPr/>
          <p:nvPr/>
        </p:nvGrpSpPr>
        <p:grpSpPr>
          <a:xfrm>
            <a:off x="2134310" y="4400824"/>
            <a:ext cx="3203679" cy="423071"/>
            <a:chOff x="1906505" y="4500636"/>
            <a:chExt cx="3203679" cy="42307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42FDE96-327F-0258-23BF-FE740D21D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4487" y="4500636"/>
              <a:ext cx="1465697" cy="42307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8B9CA9-6A01-33C1-2DF2-BD1A8BDC49D7}"/>
                </a:ext>
              </a:extLst>
            </p:cNvPr>
            <p:cNvSpPr txBox="1"/>
            <p:nvPr/>
          </p:nvSpPr>
          <p:spPr>
            <a:xfrm>
              <a:off x="1906505" y="4528480"/>
              <a:ext cx="2051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Sponsored by: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928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a38a6d0-eeb4-4de8-bcf1-00f03c6986db}" enabled="1" method="Privileged" siteId="{102d0191-eeae-4761-b1cb-1a83e86ef44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200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Arial Black</vt:lpstr>
      <vt:lpstr>Calibri</vt:lpstr>
      <vt:lpstr>Office Theme</vt:lpstr>
      <vt:lpstr>PowerPoint Presentation</vt:lpstr>
    </vt:vector>
  </TitlesOfParts>
  <Company>DFAS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AMY</dc:creator>
  <cp:lastModifiedBy>Buck, Katie R. CIV DFAS ZTO (USA)</cp:lastModifiedBy>
  <cp:revision>17</cp:revision>
  <dcterms:created xsi:type="dcterms:W3CDTF">2025-09-11T14:26:23Z</dcterms:created>
  <dcterms:modified xsi:type="dcterms:W3CDTF">2026-11-03T16:11:59Z</dcterms:modified>
</cp:coreProperties>
</file>